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1" r:id="rId6"/>
    <p:sldId id="259" r:id="rId7"/>
    <p:sldId id="263" r:id="rId8"/>
    <p:sldId id="266" r:id="rId9"/>
    <p:sldId id="268" r:id="rId10"/>
    <p:sldId id="269" r:id="rId11"/>
    <p:sldId id="270" r:id="rId12"/>
    <p:sldId id="280" r:id="rId13"/>
    <p:sldId id="272" r:id="rId14"/>
    <p:sldId id="276" r:id="rId15"/>
    <p:sldId id="277" r:id="rId16"/>
    <p:sldId id="278" r:id="rId17"/>
    <p:sldId id="288" r:id="rId18"/>
    <p:sldId id="289" r:id="rId19"/>
    <p:sldId id="275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461A1-DB0F-435E-BA1B-E3CD124BEFE3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ADF60-2647-4258-BAB3-B8273CB34E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898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ADF60-2647-4258-BAB3-B8273CB34E1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77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17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27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65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55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04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05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92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12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74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64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32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CCAF2-6C17-4FFF-B348-F13D0864D30A}" type="datetimeFigureOut">
              <a:rPr lang="zh-TW" altLang="en-US" smtClean="0"/>
              <a:t>2021/7/25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EEF39-3F19-4468-B7DD-E7416615D8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08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6" y="0"/>
            <a:ext cx="12192000" cy="6883400"/>
          </a:xfrm>
          <a:prstGeom prst="rect">
            <a:avLst/>
          </a:prstGeom>
          <a:noFill/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 rot="21219133">
            <a:off x="501020" y="1130069"/>
            <a:ext cx="50770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台灣茗茶喝搜摘</a:t>
            </a:r>
            <a:endParaRPr lang="zh-TW" altLang="en-US" sz="54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 rot="21031966">
            <a:off x="5743621" y="3886392"/>
            <a:ext cx="5800289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	</a:t>
            </a:r>
          </a:p>
          <a:p>
            <a:pPr algn="ctr"/>
            <a:r>
              <a:rPr lang="en-US" altLang="zh-TW" sz="3200" b="1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3200" b="1" cap="none" spc="0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戴玉珮 老師</a:t>
            </a:r>
            <a:endParaRPr lang="en-US" altLang="zh-TW" sz="3200" b="1" cap="none" spc="0" dirty="0" smtClean="0">
              <a:ln w="0"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200" b="1" cap="none" spc="0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3200" b="1" cap="none" spc="0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b="1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顏怡宏 老師</a:t>
            </a:r>
            <a:endParaRPr lang="en-US" altLang="zh-TW" sz="3200" b="1" cap="none" spc="0" dirty="0" smtClean="0">
              <a:ln w="0"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3200" b="1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en-US" altLang="zh-TW" sz="3200" b="1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b="1" dirty="0" smtClean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吳修福 老師</a:t>
            </a:r>
            <a:endParaRPr lang="zh-TW" altLang="en-US" sz="3200" b="1" cap="none" spc="0" dirty="0">
              <a:ln w="0"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 rot="493485">
            <a:off x="415047" y="4697638"/>
            <a:ext cx="459048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開發者</a:t>
            </a:r>
            <a:r>
              <a:rPr lang="en-US" altLang="zh-TW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徐豪</a:t>
            </a:r>
            <a:r>
              <a:rPr lang="zh-TW" altLang="en-US" sz="36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騁</a:t>
            </a:r>
            <a:r>
              <a:rPr lang="en-US" altLang="zh-TW" sz="36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(Chris)</a:t>
            </a:r>
            <a:endParaRPr lang="zh-TW" altLang="en-US" sz="36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151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69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14568" b="4321"/>
          <a:stretch/>
        </p:blipFill>
        <p:spPr>
          <a:xfrm>
            <a:off x="978191" y="1701801"/>
            <a:ext cx="10578809" cy="4876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64858" y="216757"/>
            <a:ext cx="30989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會員登入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065373" y="887568"/>
            <a:ext cx="588433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亦是利用</a:t>
            </a:r>
            <a:r>
              <a:rPr lang="en-US" altLang="zh-TW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AJAX</a:t>
            </a:r>
            <a:r>
              <a:rPr lang="zh-TW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非同步請求外掛</a:t>
            </a:r>
            <a:r>
              <a:rPr lang="en-US" altLang="zh-TW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fancybox</a:t>
            </a:r>
            <a:r>
              <a:rPr lang="zh-TW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做出的燈箱效果</a:t>
            </a:r>
          </a:p>
          <a:p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7667" y="3325968"/>
            <a:ext cx="24384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帳號、密碼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、驗證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碼等資料需皆需符合後端商業邏輯檢查</a:t>
            </a: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3513667" y="3395133"/>
            <a:ext cx="677333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3513667" y="3787633"/>
            <a:ext cx="677333" cy="157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3496733" y="4059281"/>
            <a:ext cx="694267" cy="809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731933" y="4943102"/>
            <a:ext cx="2438400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驗證碼利用</a:t>
            </a:r>
            <a:r>
              <a:rPr lang="en-US" altLang="zh-TW" b="1" dirty="0" err="1">
                <a:solidFill>
                  <a:srgbClr val="FF0000"/>
                </a:solidFill>
              </a:rPr>
              <a:t>Math.random</a:t>
            </a:r>
            <a:r>
              <a:rPr lang="en-US" altLang="zh-TW" b="1" dirty="0" smtClean="0">
                <a:solidFill>
                  <a:srgbClr val="FF0000"/>
                </a:solidFill>
              </a:rPr>
              <a:t>()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亂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數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產生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，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</a:rPr>
              <a:t>使用者辨識不清時可更換至辨識清楚再輸入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6426926" y="4140201"/>
            <a:ext cx="653384" cy="8639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3252" b="-123"/>
          <a:stretch/>
        </p:blipFill>
        <p:spPr>
          <a:xfrm>
            <a:off x="487910" y="1075267"/>
            <a:ext cx="11365424" cy="558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09348" y="156552"/>
            <a:ext cx="34685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會員註冊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左右大括弧 22"/>
          <p:cNvSpPr/>
          <p:nvPr/>
        </p:nvSpPr>
        <p:spPr>
          <a:xfrm>
            <a:off x="1398095" y="2497664"/>
            <a:ext cx="3064933" cy="3894667"/>
          </a:xfrm>
          <a:prstGeom prst="bracePair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198533" y="5234272"/>
            <a:ext cx="4775200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</a:rPr>
              <a:t>帳號、密碼、確認密碼、驗證碼等資料需皆需符合後端商業邏輯檢查後才會寫至後端資料庫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4314314" y="5516978"/>
            <a:ext cx="808019" cy="1218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2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59052" y="83929"/>
            <a:ext cx="34214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會員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修改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7500" t="14568" b="6666"/>
          <a:stretch/>
        </p:blipFill>
        <p:spPr>
          <a:xfrm>
            <a:off x="253999" y="962332"/>
            <a:ext cx="11831557" cy="566706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19861" t="40247" r="77847" b="56543"/>
          <a:stretch/>
        </p:blipFill>
        <p:spPr>
          <a:xfrm>
            <a:off x="2125137" y="2823895"/>
            <a:ext cx="279401" cy="220135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>
            <a:off x="2032000" y="3750053"/>
            <a:ext cx="340790" cy="29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2399243" y="2728778"/>
            <a:ext cx="279401" cy="788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2652191" y="2479391"/>
            <a:ext cx="1242476" cy="11695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002060"/>
                </a:solidFill>
              </a:rPr>
              <a:t>滑鼠滑進會睜眼顯示密碼</a:t>
            </a:r>
            <a:r>
              <a:rPr lang="zh-TW" altLang="en-US" sz="1400" b="1" dirty="0">
                <a:solidFill>
                  <a:srgbClr val="002060"/>
                </a:solidFill>
              </a:rPr>
              <a:t>、</a:t>
            </a:r>
            <a:r>
              <a:rPr lang="zh-TW" altLang="en-US" sz="1400" dirty="0" smtClean="0">
                <a:solidFill>
                  <a:srgbClr val="002060"/>
                </a:solidFill>
              </a:rPr>
              <a:t>滑鼠滑出會閉眼隱藏密碼</a:t>
            </a:r>
            <a:endParaRPr lang="zh-TW" altLang="en-US" sz="1400" dirty="0">
              <a:solidFill>
                <a:srgbClr val="002060"/>
              </a:solidFill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321861" y="2271756"/>
            <a:ext cx="7406" cy="301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432867" y="1473215"/>
            <a:ext cx="2106076" cy="7386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002060"/>
                </a:solidFill>
              </a:rPr>
              <a:t>帳號為主鍵值</a:t>
            </a:r>
            <a:r>
              <a:rPr lang="en-US" altLang="zh-TW" sz="1400" dirty="0">
                <a:solidFill>
                  <a:srgbClr val="FF0000"/>
                </a:solidFill>
              </a:rPr>
              <a:t>(Primary Key)</a:t>
            </a:r>
            <a:r>
              <a:rPr lang="zh-TW" altLang="en-US" sz="1400" dirty="0" smtClean="0">
                <a:solidFill>
                  <a:srgbClr val="002060"/>
                </a:solidFill>
              </a:rPr>
              <a:t>所以設定為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readonly</a:t>
            </a:r>
            <a:r>
              <a:rPr lang="zh-TW" altLang="en-US" sz="1400" dirty="0" smtClean="0">
                <a:solidFill>
                  <a:srgbClr val="002060"/>
                </a:solidFill>
              </a:rPr>
              <a:t>不可更改</a:t>
            </a:r>
            <a:r>
              <a:rPr lang="zh-TW" altLang="en-US" sz="1400" dirty="0">
                <a:solidFill>
                  <a:srgbClr val="002060"/>
                </a:solidFill>
              </a:rPr>
              <a:t>！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2040467" y="4100795"/>
            <a:ext cx="1242476" cy="18158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002060"/>
                </a:solidFill>
              </a:rPr>
              <a:t>修改密碼的</a:t>
            </a:r>
            <a:r>
              <a:rPr lang="en-US" altLang="zh-TW" sz="1400" dirty="0" smtClean="0">
                <a:solidFill>
                  <a:srgbClr val="002060"/>
                </a:solidFill>
              </a:rPr>
              <a:t>form</a:t>
            </a:r>
            <a:r>
              <a:rPr lang="zh-TW" altLang="en-US" sz="1400" dirty="0" smtClean="0">
                <a:solidFill>
                  <a:srgbClr val="002060"/>
                </a:solidFill>
              </a:rPr>
              <a:t>欄位預設是關閉，欲修改密碼需勾選修改密碼後才會開啟修改密碼的</a:t>
            </a:r>
            <a:r>
              <a:rPr lang="en-US" altLang="zh-TW" sz="1400" dirty="0" smtClean="0">
                <a:solidFill>
                  <a:srgbClr val="002060"/>
                </a:solidFill>
              </a:rPr>
              <a:t>form</a:t>
            </a:r>
            <a:r>
              <a:rPr lang="zh-TW" altLang="en-US" sz="1400" dirty="0">
                <a:solidFill>
                  <a:srgbClr val="002060"/>
                </a:solidFill>
              </a:rPr>
              <a:t>欄位</a:t>
            </a:r>
          </a:p>
        </p:txBody>
      </p:sp>
      <p:sp>
        <p:nvSpPr>
          <p:cNvPr id="30" name="右大括弧 29"/>
          <p:cNvSpPr/>
          <p:nvPr/>
        </p:nvSpPr>
        <p:spPr>
          <a:xfrm>
            <a:off x="1793872" y="3507552"/>
            <a:ext cx="101600" cy="367316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2008719" y="3064166"/>
            <a:ext cx="643472" cy="215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1844672" y="2765600"/>
            <a:ext cx="280465" cy="277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2133599" y="2782631"/>
            <a:ext cx="280465" cy="277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4"/>
          <a:srcRect l="32500" t="44444" r="25555" b="46667"/>
          <a:stretch/>
        </p:blipFill>
        <p:spPr>
          <a:xfrm>
            <a:off x="4929726" y="2040468"/>
            <a:ext cx="5113867" cy="609600"/>
          </a:xfrm>
          <a:prstGeom prst="rect">
            <a:avLst/>
          </a:prstGeom>
        </p:spPr>
      </p:pic>
      <p:cxnSp>
        <p:nvCxnSpPr>
          <p:cNvPr id="37" name="直線單箭頭接點 36"/>
          <p:cNvCxnSpPr/>
          <p:nvPr/>
        </p:nvCxnSpPr>
        <p:spPr>
          <a:xfrm>
            <a:off x="2414064" y="2013853"/>
            <a:ext cx="2649003" cy="4182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9220199" y="2180296"/>
            <a:ext cx="823393" cy="251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5"/>
          <a:srcRect l="24305" t="38765" r="27222" b="20864"/>
          <a:stretch/>
        </p:blipFill>
        <p:spPr>
          <a:xfrm>
            <a:off x="7016956" y="3394468"/>
            <a:ext cx="4726291" cy="2214179"/>
          </a:xfrm>
          <a:prstGeom prst="rect">
            <a:avLst/>
          </a:prstGeom>
        </p:spPr>
      </p:pic>
      <p:cxnSp>
        <p:nvCxnSpPr>
          <p:cNvPr id="41" name="直線單箭頭接點 40"/>
          <p:cNvCxnSpPr/>
          <p:nvPr/>
        </p:nvCxnSpPr>
        <p:spPr>
          <a:xfrm>
            <a:off x="3799415" y="3417642"/>
            <a:ext cx="3312585" cy="324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6"/>
          <a:srcRect l="24583" t="33951" r="43750" b="40000"/>
          <a:stretch/>
        </p:blipFill>
        <p:spPr>
          <a:xfrm>
            <a:off x="3424986" y="4975722"/>
            <a:ext cx="3153613" cy="1459239"/>
          </a:xfrm>
          <a:prstGeom prst="rect">
            <a:avLst/>
          </a:prstGeom>
        </p:spPr>
      </p:pic>
      <p:cxnSp>
        <p:nvCxnSpPr>
          <p:cNvPr id="45" name="直線單箭頭接點 44"/>
          <p:cNvCxnSpPr/>
          <p:nvPr/>
        </p:nvCxnSpPr>
        <p:spPr>
          <a:xfrm>
            <a:off x="3366548" y="4587837"/>
            <a:ext cx="340790" cy="294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62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12000"/>
          <a:stretch/>
        </p:blipFill>
        <p:spPr>
          <a:xfrm>
            <a:off x="431834" y="1286632"/>
            <a:ext cx="8622842" cy="47624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t="12000"/>
          <a:stretch/>
        </p:blipFill>
        <p:spPr>
          <a:xfrm>
            <a:off x="504225" y="1286633"/>
            <a:ext cx="8622842" cy="4762417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>
            <a:off x="7816620" y="2429933"/>
            <a:ext cx="1716846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633240" y="209925"/>
            <a:ext cx="55766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產品清單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小購物車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small_cart.jsp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533466" y="1062408"/>
            <a:ext cx="2235201" cy="50783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滑進小購物車圖示時，也做了</a:t>
            </a:r>
            <a:r>
              <a:rPr lang="en-US" altLang="zh-TW" sz="2400" dirty="0"/>
              <a:t>Ajax</a:t>
            </a:r>
            <a:r>
              <a:rPr lang="zh-TW" altLang="en-US" sz="2400" dirty="0"/>
              <a:t>非同步請求，簡單顯示一下已加入購物車的產品清單，滑出圖示後就會在兩秒內</a:t>
            </a:r>
            <a:r>
              <a:rPr lang="en-US" altLang="zh-TW" sz="2400" dirty="0"/>
              <a:t>fadeout</a:t>
            </a:r>
            <a:r>
              <a:rPr lang="zh-TW" altLang="en-US" sz="2400" dirty="0"/>
              <a:t> ， 點擊一下即進入購物車詳細清單頁面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7583362" y="2258302"/>
            <a:ext cx="321733" cy="321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1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8263" t="14815" r="1667" b="5556"/>
          <a:stretch/>
        </p:blipFill>
        <p:spPr>
          <a:xfrm>
            <a:off x="627985" y="1007530"/>
            <a:ext cx="9049415" cy="49199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01798" y="176533"/>
            <a:ext cx="25886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購物車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橢圓 1"/>
          <p:cNvSpPr/>
          <p:nvPr/>
        </p:nvSpPr>
        <p:spPr>
          <a:xfrm>
            <a:off x="6798734" y="2455332"/>
            <a:ext cx="533400" cy="2362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170334" y="2455332"/>
            <a:ext cx="533400" cy="2362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340944" y="6174604"/>
            <a:ext cx="2186856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點擊才會修改購物車內容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888067" y="6174605"/>
            <a:ext cx="2018954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點擊即重置更改狀態前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929456" y="4545438"/>
            <a:ext cx="2018954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勾</a:t>
            </a:r>
            <a:r>
              <a:rPr lang="zh-TW" altLang="en-US" sz="1400" dirty="0" smtClean="0">
                <a:solidFill>
                  <a:srgbClr val="FF0000"/>
                </a:solidFill>
              </a:rPr>
              <a:t>選欲刪除的產品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948334" y="6174607"/>
            <a:ext cx="2018954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增減欲更改數量的商品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961723" y="6174604"/>
            <a:ext cx="162347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點擊進入結帳頁面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/>
          <p:cNvCxnSpPr>
            <a:endCxn id="12" idx="1"/>
          </p:cNvCxnSpPr>
          <p:nvPr/>
        </p:nvCxnSpPr>
        <p:spPr>
          <a:xfrm>
            <a:off x="8684856" y="4699326"/>
            <a:ext cx="12446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132402" y="4699330"/>
            <a:ext cx="3273131" cy="1475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14" idx="0"/>
          </p:cNvCxnSpPr>
          <p:nvPr/>
        </p:nvCxnSpPr>
        <p:spPr>
          <a:xfrm>
            <a:off x="6458240" y="4817532"/>
            <a:ext cx="1315222" cy="1357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10" idx="0"/>
          </p:cNvCxnSpPr>
          <p:nvPr/>
        </p:nvCxnSpPr>
        <p:spPr>
          <a:xfrm flipH="1">
            <a:off x="5434372" y="4833678"/>
            <a:ext cx="519889" cy="1340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3149600" y="4828296"/>
            <a:ext cx="2304397" cy="1346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29045" y="5589354"/>
            <a:ext cx="162347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點擊回產品清單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27" name="直線單箭頭接點 26"/>
          <p:cNvCxnSpPr>
            <a:endCxn id="26" idx="0"/>
          </p:cNvCxnSpPr>
          <p:nvPr/>
        </p:nvCxnSpPr>
        <p:spPr>
          <a:xfrm>
            <a:off x="1337733" y="4927600"/>
            <a:ext cx="103051" cy="661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9746104" y="1822639"/>
            <a:ext cx="2385657" cy="221599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此頁即帶出購買商品的明細內容，可對購物車內的商品做</a:t>
            </a:r>
            <a:r>
              <a:rPr lang="zh-TW" altLang="en-US" sz="2400" dirty="0" smtClean="0">
                <a:solidFill>
                  <a:srgbClr val="FF0000"/>
                </a:solidFill>
              </a:rPr>
              <a:t>修改</a:t>
            </a:r>
            <a:r>
              <a:rPr lang="zh-TW" altLang="en-US" sz="2400" dirty="0" smtClean="0"/>
              <a:t>或</a:t>
            </a:r>
            <a:r>
              <a:rPr lang="zh-TW" altLang="en-US" sz="2400" dirty="0" smtClean="0">
                <a:solidFill>
                  <a:srgbClr val="FF0000"/>
                </a:solidFill>
              </a:rPr>
              <a:t>刪除</a:t>
            </a:r>
            <a:endParaRPr lang="zh-TW" altLang="en-US" sz="24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957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8333" t="12741" r="10348" b="5409"/>
          <a:stretch/>
        </p:blipFill>
        <p:spPr>
          <a:xfrm>
            <a:off x="368278" y="909306"/>
            <a:ext cx="9234864" cy="52682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92742" y="157355"/>
            <a:ext cx="39052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結帳明細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check_out.jsp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8889" t="50000" r="74514" b="40000"/>
          <a:stretch/>
        </p:blipFill>
        <p:spPr>
          <a:xfrm>
            <a:off x="4226061" y="3882103"/>
            <a:ext cx="1519299" cy="1295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32361" t="50000" r="56181" b="41481"/>
          <a:stretch/>
        </p:blipFill>
        <p:spPr>
          <a:xfrm>
            <a:off x="6527799" y="3907503"/>
            <a:ext cx="2520350" cy="1053964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2235375" y="3016430"/>
            <a:ext cx="2683758" cy="971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226061" y="3016430"/>
            <a:ext cx="3122313" cy="971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646902" y="1835276"/>
            <a:ext cx="2385657" cy="34163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此頁除了做出帶出購買商品的明細內容之外，可選擇</a:t>
            </a:r>
            <a:r>
              <a:rPr lang="zh-TW" altLang="en-US" sz="2400" dirty="0" smtClean="0">
                <a:solidFill>
                  <a:srgbClr val="FF0000"/>
                </a:solidFill>
              </a:rPr>
              <a:t>付款方式</a:t>
            </a:r>
            <a:r>
              <a:rPr lang="zh-TW" altLang="en-US" sz="2400" dirty="0" smtClean="0"/>
              <a:t>、</a:t>
            </a:r>
            <a:r>
              <a:rPr lang="zh-TW" altLang="en-US" sz="2400" dirty="0" smtClean="0">
                <a:solidFill>
                  <a:srgbClr val="FF0000"/>
                </a:solidFill>
              </a:rPr>
              <a:t>貨運方式</a:t>
            </a:r>
            <a:r>
              <a:rPr lang="zh-TW" altLang="en-US" sz="2400" dirty="0" smtClean="0"/>
              <a:t>、</a:t>
            </a:r>
            <a:r>
              <a:rPr lang="zh-TW" altLang="en-US" sz="2400" dirty="0" smtClean="0">
                <a:solidFill>
                  <a:srgbClr val="FF0000"/>
                </a:solidFill>
              </a:rPr>
              <a:t>收件人資料</a:t>
            </a:r>
            <a:r>
              <a:rPr lang="zh-TW" altLang="en-US" dirty="0" smtClean="0"/>
              <a:t>；</a:t>
            </a:r>
            <a:r>
              <a:rPr lang="zh-TW" altLang="en-US" sz="2400" dirty="0" smtClean="0"/>
              <a:t>總金額也會依貨運方式的不同自動帶入不同的價格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46067" y="6323951"/>
            <a:ext cx="2018954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點擊進入結帳成功畫面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7037917" y="5713418"/>
            <a:ext cx="1911350" cy="6105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368278" y="6427748"/>
            <a:ext cx="1623477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點擊回產品清單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1066800" y="5765994"/>
            <a:ext cx="10167" cy="661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2182826" y="6427749"/>
            <a:ext cx="1330842" cy="30923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點擊回購物車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2087893" y="5765994"/>
            <a:ext cx="793455" cy="6632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1740773" y="3502115"/>
            <a:ext cx="982133" cy="33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2484620" y="3832315"/>
            <a:ext cx="2080120" cy="2491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4258692" y="6368365"/>
            <a:ext cx="3855055" cy="3077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點擊自動帶入後端資料填入相對應的欄位資料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54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-1" t="14159" r="107"/>
          <a:stretch/>
        </p:blipFill>
        <p:spPr>
          <a:xfrm>
            <a:off x="858764" y="977039"/>
            <a:ext cx="10427303" cy="57375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47286" y="165953"/>
            <a:ext cx="44502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結帳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成功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check_out_ok.jsp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09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1605" b="7408"/>
          <a:stretch/>
        </p:blipFill>
        <p:spPr>
          <a:xfrm>
            <a:off x="201594" y="1388532"/>
            <a:ext cx="11671609" cy="53170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80082" y="140553"/>
            <a:ext cx="45146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歷史清單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orders_history.jsp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774794"/>
            <a:ext cx="11964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zh-TW" altLang="en-US" sz="2000" b="1" dirty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可檢視</a:t>
            </a:r>
            <a:r>
              <a:rPr lang="zh-TW" altLang="en-US" sz="2000" b="1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會員歷史訂單紀錄，點擊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檢視清單</a:t>
            </a:r>
            <a:r>
              <a:rPr lang="zh-TW" altLang="en-US" sz="2000" b="1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可進入個別的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訂單明細</a:t>
            </a:r>
            <a:endParaRPr lang="en-US" altLang="zh-TW" sz="2000" b="1" dirty="0" smtClean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676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34667" y="140553"/>
            <a:ext cx="38054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訂單明細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order_list.jsp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1975" r="70"/>
          <a:stretch/>
        </p:blipFill>
        <p:spPr>
          <a:xfrm>
            <a:off x="1092199" y="1447707"/>
            <a:ext cx="10354734" cy="51305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7755" y="774794"/>
            <a:ext cx="11964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*除可</a:t>
            </a:r>
            <a:r>
              <a:rPr lang="zh-TW" altLang="en-US" sz="2000" b="1" dirty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檢視</a:t>
            </a:r>
            <a:r>
              <a:rPr lang="zh-TW" altLang="en-US" sz="2000" b="1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會員訂單詳細記錄，還可知道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付款的處理狀態</a:t>
            </a:r>
            <a:r>
              <a:rPr lang="zh-TW" altLang="en-US" sz="20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，付款方式若為</a:t>
            </a:r>
            <a:r>
              <a:rPr lang="en-US" altLang="zh-TW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ATM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</a:t>
            </a:r>
            <a:r>
              <a:rPr lang="zh-TW" altLang="en-US" sz="20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還可做</a:t>
            </a:r>
            <a:r>
              <a:rPr lang="zh-TW" altLang="en-US" sz="20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轉帳作業</a:t>
            </a:r>
            <a:endParaRPr lang="en-US" altLang="zh-TW" sz="2000" b="1" dirty="0" smtClean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56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6875" t="12964" r="17709" b="5679"/>
          <a:stretch/>
        </p:blipFill>
        <p:spPr>
          <a:xfrm>
            <a:off x="6726878" y="648868"/>
            <a:ext cx="4858627" cy="292100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8750" t="12839" r="10347" b="10617"/>
          <a:stretch/>
        </p:blipFill>
        <p:spPr>
          <a:xfrm>
            <a:off x="6726878" y="3850621"/>
            <a:ext cx="4912349" cy="292100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50626" y="83807"/>
            <a:ext cx="40173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 err="1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EZship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超商物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流雲端串</a:t>
            </a:r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接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9861" t="12592" r="10972" b="11605"/>
          <a:stretch/>
        </p:blipFill>
        <p:spPr>
          <a:xfrm>
            <a:off x="736600" y="640359"/>
            <a:ext cx="4858627" cy="2919119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 flipH="1">
            <a:off x="1405466" y="2290280"/>
            <a:ext cx="975651" cy="5968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34335" y="4153603"/>
            <a:ext cx="5431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選好付款方式後，貨運方式</a:t>
            </a:r>
            <a:r>
              <a:rPr lang="en-US" altLang="zh-TW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超商取貨</a:t>
            </a:r>
            <a:endParaRPr lang="zh-TW" altLang="en-US" sz="2400" b="1" dirty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7562" y="4862726"/>
            <a:ext cx="5864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按下此鍵跳轉至</a:t>
            </a:r>
            <a:r>
              <a:rPr lang="en-US" altLang="zh-TW" sz="2400" b="1" dirty="0" err="1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EZship</a:t>
            </a:r>
            <a:r>
              <a:rPr lang="zh-TW" altLang="en-US" sz="24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物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流系統選擇超商</a:t>
            </a:r>
            <a:endParaRPr lang="zh-TW" altLang="en-US" sz="2400" b="1" dirty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97562" y="5559244"/>
            <a:ext cx="6269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選擇之後貨運地址處順利</a:t>
            </a:r>
            <a:r>
              <a:rPr lang="zh-TW" altLang="en-US" sz="2400" b="1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帶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出超商地址資料</a:t>
            </a:r>
            <a:endParaRPr lang="zh-TW" altLang="en-US" sz="2400" b="1" dirty="0">
              <a:ln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5"/>
          <a:srcRect l="11667" t="72345" r="83680" b="24569"/>
          <a:stretch/>
        </p:blipFill>
        <p:spPr>
          <a:xfrm>
            <a:off x="838199" y="2931469"/>
            <a:ext cx="567267" cy="211666"/>
          </a:xfrm>
          <a:prstGeom prst="rect">
            <a:avLst/>
          </a:prstGeom>
        </p:spPr>
      </p:pic>
      <p:cxnSp>
        <p:nvCxnSpPr>
          <p:cNvPr id="20" name="直線單箭頭接點 19"/>
          <p:cNvCxnSpPr/>
          <p:nvPr/>
        </p:nvCxnSpPr>
        <p:spPr>
          <a:xfrm flipV="1">
            <a:off x="1227739" y="2348279"/>
            <a:ext cx="6450287" cy="672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7857067" y="3366875"/>
            <a:ext cx="2406519" cy="2635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049983" y="2002396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1.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21070" y="2806469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2.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0755063" y="3136042"/>
            <a:ext cx="34571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84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97710"/>
            <a:ext cx="62060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1.Motivation of Develop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3918" y="1906601"/>
            <a:ext cx="2227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TW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5879" y="1614213"/>
            <a:ext cx="46987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2.Technique of Develop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5879" y="2566426"/>
            <a:ext cx="46987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3.UML</a:t>
            </a:r>
            <a:r>
              <a:rPr lang="zh-TW" alt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Use Case Diagram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5879" y="3456278"/>
            <a:ext cx="49039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4.Database EER Diagram 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5879" y="4346130"/>
            <a:ext cx="32624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5.MVC Framework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5879" y="5235982"/>
            <a:ext cx="38779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6.Web Design Demo </a:t>
            </a:r>
            <a:endParaRPr lang="zh-TW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222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21328361">
            <a:off x="439611" y="671155"/>
            <a:ext cx="24475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開發動機：</a:t>
            </a:r>
            <a:endParaRPr lang="zh-TW" altLang="en-US" sz="3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zh-TW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2830" y="1791782"/>
            <a:ext cx="71503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1.</a:t>
            </a:r>
            <a:r>
              <a:rPr lang="zh-TW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推廣</a:t>
            </a:r>
            <a:r>
              <a:rPr lang="zh-TW" altLang="en-US" sz="4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台灣茶</a:t>
            </a:r>
            <a:r>
              <a:rPr lang="zh-TW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多元</a:t>
            </a:r>
            <a:r>
              <a:rPr lang="zh-TW" altLang="en-US" sz="4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的文化特色</a:t>
            </a:r>
            <a:endParaRPr lang="zh-TW" alt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7983" y="3311072"/>
            <a:ext cx="100713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2.</a:t>
            </a:r>
            <a:r>
              <a:rPr lang="zh-TW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本身喜好嘗試不同口味的茶種並研究了解</a:t>
            </a:r>
          </a:p>
        </p:txBody>
      </p:sp>
      <p:sp>
        <p:nvSpPr>
          <p:cNvPr id="11" name="矩形 10"/>
          <p:cNvSpPr/>
          <p:nvPr/>
        </p:nvSpPr>
        <p:spPr>
          <a:xfrm>
            <a:off x="892830" y="4731831"/>
            <a:ext cx="107075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3.</a:t>
            </a:r>
            <a:r>
              <a:rPr lang="zh-TW" altLang="en-U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做出老少咸宜並且兼具教育性質的網頁風格</a:t>
            </a:r>
          </a:p>
        </p:txBody>
      </p:sp>
    </p:spTree>
    <p:extLst>
      <p:ext uri="{BB962C8B-B14F-4D97-AF65-F5344CB8AC3E}">
        <p14:creationId xmlns:p14="http://schemas.microsoft.com/office/powerpoint/2010/main" val="228193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0"/>
            <a:ext cx="12592594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1" t="11213" r="18139" b="17807"/>
          <a:stretch/>
        </p:blipFill>
        <p:spPr>
          <a:xfrm>
            <a:off x="9162559" y="3193387"/>
            <a:ext cx="1262743" cy="99277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36" y="3022899"/>
            <a:ext cx="1283485" cy="13337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3" y="1687315"/>
            <a:ext cx="1244601" cy="12446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133" y="1057048"/>
            <a:ext cx="3429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瀏覽器</a:t>
            </a:r>
            <a:r>
              <a:rPr lang="en-US" altLang="zh-TW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(browser)</a:t>
            </a:r>
            <a:endParaRPr lang="zh-TW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21" y="2103473"/>
            <a:ext cx="1430866" cy="14308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83" y="2096624"/>
            <a:ext cx="1020314" cy="14377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40" y="2034020"/>
            <a:ext cx="1500319" cy="15003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88917" y="1365310"/>
            <a:ext cx="59711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前端技術</a:t>
            </a:r>
            <a:r>
              <a:rPr lang="en-US" altLang="zh-TW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(Frontend)</a:t>
            </a:r>
            <a:endParaRPr lang="zh-TW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928" y="2913245"/>
            <a:ext cx="1597554" cy="159755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60113" y="1143456"/>
            <a:ext cx="31051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後端技術</a:t>
            </a:r>
            <a:r>
              <a:rPr lang="en-US" altLang="zh-TW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(Backend)</a:t>
            </a:r>
            <a:endParaRPr lang="zh-TW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965120" y="1945206"/>
            <a:ext cx="175932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網路伺服器</a:t>
            </a:r>
            <a:endParaRPr lang="en-US" altLang="zh-TW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TW" sz="2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(web </a:t>
            </a:r>
            <a:endParaRPr lang="en-US" altLang="zh-TW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TW" sz="2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Server)</a:t>
            </a:r>
            <a:endParaRPr lang="zh-TW" altLang="en-US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44810" y="1968492"/>
            <a:ext cx="122905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程式語言</a:t>
            </a:r>
            <a:endParaRPr lang="en-US" altLang="zh-TW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TW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(program </a:t>
            </a:r>
          </a:p>
          <a:p>
            <a:pPr algn="ctr"/>
            <a:r>
              <a:rPr lang="en-US" altLang="zh-TW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language)</a:t>
            </a:r>
            <a:endParaRPr lang="zh-TW" altLang="en-US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593" y="2931916"/>
            <a:ext cx="1696832" cy="169683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603539" y="2100919"/>
            <a:ext cx="150688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資料庫</a:t>
            </a:r>
            <a:endParaRPr lang="en-US" altLang="zh-TW" sz="24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TW" sz="2400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(database)</a:t>
            </a:r>
            <a:endParaRPr lang="zh-TW" altLang="en-US" sz="24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6" b="7270"/>
          <a:stretch/>
        </p:blipFill>
        <p:spPr>
          <a:xfrm>
            <a:off x="5556514" y="3569196"/>
            <a:ext cx="1505943" cy="66185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36" y="3473107"/>
            <a:ext cx="1871490" cy="105256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33" y="5429782"/>
            <a:ext cx="940621" cy="940621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2" t="10926" r="25499" b="11172"/>
          <a:stretch/>
        </p:blipFill>
        <p:spPr>
          <a:xfrm>
            <a:off x="3176309" y="5429782"/>
            <a:ext cx="944624" cy="94062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048243" y="4654551"/>
            <a:ext cx="39655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設計模組工具</a:t>
            </a:r>
            <a:r>
              <a:rPr lang="en-US" altLang="zh-TW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(UML</a:t>
            </a:r>
            <a:r>
              <a:rPr lang="zh-TW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TW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Tool)</a:t>
            </a:r>
            <a:endParaRPr lang="zh-TW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671" y="5236183"/>
            <a:ext cx="2224004" cy="1482669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6452442" y="4675193"/>
            <a:ext cx="4668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開發工具</a:t>
            </a:r>
            <a:r>
              <a:rPr lang="en-US" altLang="zh-TW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(development Tools)</a:t>
            </a:r>
            <a:endParaRPr lang="zh-TW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20" y="5420739"/>
            <a:ext cx="1635213" cy="1090142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3919687" y="94109"/>
            <a:ext cx="38779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開發</a:t>
            </a:r>
            <a:r>
              <a:rPr lang="zh-TW" alt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37" name="圓角矩形 36"/>
          <p:cNvSpPr/>
          <p:nvPr/>
        </p:nvSpPr>
        <p:spPr>
          <a:xfrm>
            <a:off x="245533" y="925106"/>
            <a:ext cx="3064934" cy="36005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圓角矩形 37"/>
          <p:cNvSpPr/>
          <p:nvPr/>
        </p:nvSpPr>
        <p:spPr>
          <a:xfrm>
            <a:off x="3649132" y="1365310"/>
            <a:ext cx="3787547" cy="31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角矩形 38"/>
          <p:cNvSpPr/>
          <p:nvPr/>
        </p:nvSpPr>
        <p:spPr>
          <a:xfrm>
            <a:off x="7626625" y="1143455"/>
            <a:ext cx="4565375" cy="33673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圓角矩形 40"/>
          <p:cNvSpPr/>
          <p:nvPr/>
        </p:nvSpPr>
        <p:spPr>
          <a:xfrm>
            <a:off x="786279" y="4652477"/>
            <a:ext cx="4565375" cy="18584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角矩形 41"/>
          <p:cNvSpPr/>
          <p:nvPr/>
        </p:nvSpPr>
        <p:spPr>
          <a:xfrm>
            <a:off x="6429299" y="4627984"/>
            <a:ext cx="4692050" cy="19347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41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9733"/>
            <a:ext cx="12192000" cy="6028267"/>
          </a:xfrm>
        </p:spPr>
      </p:pic>
      <p:sp>
        <p:nvSpPr>
          <p:cNvPr id="5" name="矩形 4"/>
          <p:cNvSpPr/>
          <p:nvPr/>
        </p:nvSpPr>
        <p:spPr>
          <a:xfrm>
            <a:off x="306175" y="60292"/>
            <a:ext cx="43689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Use Case Diagram</a:t>
            </a:r>
            <a:endParaRPr lang="zh-TW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0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72" y="0"/>
            <a:ext cx="12287171" cy="73825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283862" y="11965"/>
            <a:ext cx="813646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DataBase</a:t>
            </a:r>
            <a:r>
              <a:rPr lang="en-US" altLang="zh-TW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EER Diagram</a:t>
            </a:r>
            <a:endParaRPr lang="zh-TW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41257" y="312529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產品清單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13440" y="43642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訂單紀錄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436984" y="-906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虛擬資料表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4317" y="8859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訂單</a:t>
            </a:r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明細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913440" y="7490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</a:t>
            </a:r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清單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654752" y="2420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重量</a:t>
            </a:r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清單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88907" y="40065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口味</a:t>
            </a:r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清單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735" y="6396335"/>
            <a:ext cx="251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Trigger</a:t>
            </a:r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訂單狀態</a:t>
            </a:r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367271" y="1116739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訂單</a:t>
            </a:r>
            <a:r>
              <a:rPr lang="zh-TW" altLang="en-US" sz="2400" b="1" u="sng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產品</a:t>
            </a:r>
            <a:r>
              <a:rPr lang="zh-TW" altLang="en-US" sz="2400" b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清單</a:t>
            </a:r>
          </a:p>
          <a:p>
            <a:endParaRPr lang="zh-TW" altLang="en-US" sz="2400" b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200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228"/>
            <a:ext cx="12192001" cy="68468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05644" y="494794"/>
            <a:ext cx="40847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MVC Framework</a:t>
            </a:r>
            <a:endParaRPr lang="zh-TW" alt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672572" y="2081573"/>
            <a:ext cx="3445933" cy="1634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284132" y="4657045"/>
            <a:ext cx="3839983" cy="1874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165188" y="2104198"/>
            <a:ext cx="3445933" cy="1634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6031" y="5202162"/>
            <a:ext cx="29161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Model(</a:t>
            </a:r>
            <a:r>
              <a:rPr lang="zh-TW" altLang="en-US" sz="4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模組</a:t>
            </a:r>
            <a:r>
              <a:rPr lang="en-US" altLang="zh-TW" sz="4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zh-TW" alt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16689" y="2575440"/>
            <a:ext cx="23576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View</a:t>
            </a:r>
            <a:r>
              <a:rPr lang="en-US" altLang="zh-TW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(</a:t>
            </a:r>
            <a:r>
              <a:rPr lang="zh-TW" altLang="en-US" sz="3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視圖</a:t>
            </a:r>
            <a:r>
              <a:rPr lang="en-US" altLang="zh-TW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zh-TW" alt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79510" y="2654996"/>
            <a:ext cx="33445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Controller</a:t>
            </a:r>
            <a:r>
              <a:rPr lang="en-US" altLang="zh-TW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(</a:t>
            </a:r>
            <a:r>
              <a:rPr lang="zh-TW" alt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控制元件</a:t>
            </a:r>
            <a:r>
              <a:rPr lang="en-US" altLang="zh-TW" sz="28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)</a:t>
            </a:r>
            <a:endParaRPr lang="zh-TW" alt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流程圖: 磁碟 11"/>
          <p:cNvSpPr/>
          <p:nvPr/>
        </p:nvSpPr>
        <p:spPr>
          <a:xfrm>
            <a:off x="9838267" y="4657045"/>
            <a:ext cx="1422401" cy="202353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0045162" y="5421443"/>
            <a:ext cx="10086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DB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向右箭號 18"/>
          <p:cNvSpPr/>
          <p:nvPr/>
        </p:nvSpPr>
        <p:spPr>
          <a:xfrm rot="745917">
            <a:off x="8343056" y="5811748"/>
            <a:ext cx="1276272" cy="2508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11628851">
            <a:off x="8342506" y="5382829"/>
            <a:ext cx="1276272" cy="25089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7620221">
            <a:off x="8071899" y="4024314"/>
            <a:ext cx="518226" cy="29348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7465327">
            <a:off x="7638557" y="3974720"/>
            <a:ext cx="518226" cy="2934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0800000">
            <a:off x="6335318" y="2605934"/>
            <a:ext cx="1488030" cy="31067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>
            <a:off x="6378871" y="2916606"/>
            <a:ext cx="1488030" cy="3106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流程圖: 卡片 24"/>
          <p:cNvSpPr/>
          <p:nvPr/>
        </p:nvSpPr>
        <p:spPr>
          <a:xfrm>
            <a:off x="1182567" y="4378824"/>
            <a:ext cx="1518062" cy="2085128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 rot="7729372">
            <a:off x="2141872" y="3886644"/>
            <a:ext cx="719561" cy="22101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8575454">
            <a:off x="2529682" y="3984797"/>
            <a:ext cx="567233" cy="2139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179197" y="4852825"/>
            <a:ext cx="150880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Web</a:t>
            </a:r>
          </a:p>
          <a:p>
            <a:pPr algn="ctr"/>
            <a:r>
              <a:rPr lang="en-US" altLang="zh-TW" sz="2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Browser</a:t>
            </a:r>
            <a:endParaRPr lang="zh-TW" alt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751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69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14444" b="4322"/>
          <a:stretch/>
        </p:blipFill>
        <p:spPr>
          <a:xfrm>
            <a:off x="101600" y="86923"/>
            <a:ext cx="7110148" cy="32489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t="14197" b="4197"/>
          <a:stretch/>
        </p:blipFill>
        <p:spPr>
          <a:xfrm>
            <a:off x="5116206" y="3531550"/>
            <a:ext cx="6974194" cy="32013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47466" y="601134"/>
            <a:ext cx="4944534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產品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清單</a:t>
            </a:r>
            <a:r>
              <a:rPr lang="en-US" altLang="zh-TW" sz="2800" b="1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productlist.jsp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endParaRPr lang="en-US" altLang="zh-TW" sz="36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TW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1.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左上方選項</a:t>
            </a:r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可依產品做分類</a:t>
            </a:r>
            <a:endParaRPr lang="en-US" altLang="zh-TW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pPr algn="ctr"/>
            <a:r>
              <a:rPr lang="en-US" altLang="zh-TW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2.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各項產品滑鼠</a:t>
            </a:r>
            <a:r>
              <a:rPr lang="en-US" altLang="zh-TW" sz="24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hover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過去</a:t>
            </a:r>
            <a:endParaRPr lang="en-US" altLang="zh-TW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pPr algn="ctr"/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即有</a:t>
            </a:r>
            <a:r>
              <a:rPr lang="en-US" altLang="zh-TW" sz="24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transform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效果</a:t>
            </a:r>
          </a:p>
        </p:txBody>
      </p:sp>
      <p:sp>
        <p:nvSpPr>
          <p:cNvPr id="10" name="向左箭號 9"/>
          <p:cNvSpPr/>
          <p:nvPr/>
        </p:nvSpPr>
        <p:spPr>
          <a:xfrm rot="20072667">
            <a:off x="6478141" y="1223801"/>
            <a:ext cx="908990" cy="2081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1600" y="3965688"/>
            <a:ext cx="4944534" cy="26161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個別產品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(product1.jsp)</a:t>
            </a:r>
          </a:p>
          <a:p>
            <a:pPr algn="ctr"/>
            <a:endParaRPr lang="en-US" altLang="zh-TW" sz="36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TW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1.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產品詳細</a:t>
            </a:r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介紹</a:t>
            </a:r>
            <a:r>
              <a:rPr lang="zh-TW" altLang="en-US" sz="2400" dirty="0"/>
              <a:t>，</a:t>
            </a:r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可依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口味</a:t>
            </a:r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和</a:t>
            </a:r>
            <a:r>
              <a:rPr lang="zh-TW" altLang="en-US" sz="2400" b="1" dirty="0" smtClean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重量</a:t>
            </a:r>
            <a:r>
              <a:rPr lang="zh-TW" alt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加入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購物車</a:t>
            </a:r>
            <a:endParaRPr lang="en-US" altLang="zh-TW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dobe 楷体 Std R" panose="02020400000000000000" pitchFamily="18" charset="-128"/>
              <a:ea typeface="Adobe 楷体 Std R" panose="02020400000000000000" pitchFamily="18" charset="-128"/>
            </a:endParaRPr>
          </a:p>
          <a:p>
            <a:pPr algn="ctr"/>
            <a:r>
              <a:rPr lang="en-US" altLang="zh-TW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2.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利用</a:t>
            </a:r>
            <a:r>
              <a:rPr lang="en-US" altLang="zh-TW" sz="2400" b="1" dirty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AJAX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非同步請求外掛</a:t>
            </a:r>
            <a:r>
              <a:rPr lang="en-US" altLang="zh-TW" sz="2400" b="1" dirty="0" err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fancybox</a:t>
            </a:r>
            <a:r>
              <a:rPr lang="zh-TW" alt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dobe 楷体 Std R" panose="02020400000000000000" pitchFamily="18" charset="-128"/>
                <a:ea typeface="Adobe 楷体 Std R" panose="02020400000000000000" pitchFamily="18" charset="-128"/>
              </a:rPr>
              <a:t>做出的燈箱效果</a:t>
            </a:r>
          </a:p>
        </p:txBody>
      </p:sp>
      <p:sp>
        <p:nvSpPr>
          <p:cNvPr id="12" name="向左箭號 11"/>
          <p:cNvSpPr/>
          <p:nvPr/>
        </p:nvSpPr>
        <p:spPr>
          <a:xfrm rot="11403012">
            <a:off x="4513875" y="4779800"/>
            <a:ext cx="908990" cy="2081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37606" y="42333"/>
            <a:ext cx="255061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74672" y="48749"/>
            <a:ext cx="263527" cy="222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91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69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/>
          <a:srcRect l="13263" t="14815" r="14514" b="20123"/>
          <a:stretch/>
        </p:blipFill>
        <p:spPr>
          <a:xfrm>
            <a:off x="5604933" y="110067"/>
            <a:ext cx="6299073" cy="31919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l="13263" t="14568" r="14445" b="4445"/>
          <a:stretch/>
        </p:blipFill>
        <p:spPr>
          <a:xfrm>
            <a:off x="5604933" y="3302000"/>
            <a:ext cx="6299073" cy="34626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87794" y="897178"/>
            <a:ext cx="25635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體驗茶之美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續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800" b="1" dirty="0" err="1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tea_views.jsp</a:t>
            </a:r>
            <a:r>
              <a:rPr lang="en-US" altLang="zh-TW" sz="2800" b="1" dirty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sz="2800" b="1" dirty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13458" y="2684962"/>
            <a:ext cx="3516207" cy="31085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簡單的茶歷史介紹文案，利用</a:t>
            </a:r>
            <a:r>
              <a:rPr lang="en-US" altLang="zh-TW" sz="2800" dirty="0" smtClean="0"/>
              <a:t>CSS3</a:t>
            </a:r>
            <a:r>
              <a:rPr lang="zh-TW" altLang="en-US" sz="2800" dirty="0" smtClean="0"/>
              <a:t>的</a:t>
            </a:r>
            <a:r>
              <a:rPr lang="en-US" altLang="zh-TW" sz="2800" dirty="0" smtClean="0"/>
              <a:t>float</a:t>
            </a:r>
            <a:r>
              <a:rPr lang="zh-TW" altLang="en-US" sz="2800" dirty="0" smtClean="0"/>
              <a:t>語法達成文繞圖效果；</a:t>
            </a:r>
            <a:r>
              <a:rPr lang="en-US" altLang="zh-TW" sz="2800" dirty="0" smtClean="0"/>
              <a:t>background-color</a:t>
            </a:r>
            <a:r>
              <a:rPr lang="zh-TW" altLang="en-US" sz="2800" dirty="0" smtClean="0"/>
              <a:t>的</a:t>
            </a:r>
            <a:r>
              <a:rPr lang="en-US" altLang="zh-TW" sz="2800" dirty="0" smtClean="0"/>
              <a:t>opacity</a:t>
            </a:r>
            <a:r>
              <a:rPr lang="zh-TW" altLang="en-US" sz="2800" dirty="0" smtClean="0"/>
              <a:t>調至淡化，使整體文案較為簡潔俐落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9677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1684</TotalTime>
  <Words>728</Words>
  <Application>Microsoft Office PowerPoint</Application>
  <PresentationFormat>寬螢幕</PresentationFormat>
  <Paragraphs>99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Adobe 楷体 Std R</vt:lpstr>
      <vt:lpstr>新細明體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豪騁 徐</dc:creator>
  <cp:lastModifiedBy>豪騁 徐</cp:lastModifiedBy>
  <cp:revision>147</cp:revision>
  <dcterms:created xsi:type="dcterms:W3CDTF">2021-07-13T16:22:06Z</dcterms:created>
  <dcterms:modified xsi:type="dcterms:W3CDTF">2021-07-25T08:36:38Z</dcterms:modified>
</cp:coreProperties>
</file>